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6" r:id="rId4"/>
    <p:sldId id="258" r:id="rId5"/>
    <p:sldId id="259" r:id="rId6"/>
    <p:sldId id="260" r:id="rId7"/>
    <p:sldId id="267" r:id="rId8"/>
    <p:sldId id="261" r:id="rId9"/>
    <p:sldId id="262" r:id="rId10"/>
    <p:sldId id="263" r:id="rId11"/>
    <p:sldId id="26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94660"/>
  </p:normalViewPr>
  <p:slideViewPr>
    <p:cSldViewPr snapToGrid="0">
      <p:cViewPr varScale="1">
        <p:scale>
          <a:sx n="77" d="100"/>
          <a:sy n="77" d="100"/>
        </p:scale>
        <p:origin x="96" y="6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C3CC64-3EE6-48E3-9C24-523FC42668D9}" type="datetimeFigureOut">
              <a:rPr lang="en-US" smtClean="0"/>
              <a:t>10/29/2018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34F34B-33A2-4E1B-823B-64300ACC879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34F34B-33A2-4E1B-823B-64300ACC8796}"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34F34B-33A2-4E1B-823B-64300ACC8796}" type="slidenum">
              <a:rPr lang="en-US" smtClean="0"/>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1077265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383741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200354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296852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184867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168370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1784004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310632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2784766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167161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B3CA11-DE5D-44F0-9896-79D02FF2F94C}" type="datetimeFigureOut">
              <a:rPr lang="en-CA" smtClean="0"/>
              <a:pPr/>
              <a:t>2018-10-29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7E42E1-81C6-4386-9F8D-586DE53AA7C0}" type="slidenum">
              <a:rPr lang="en-CA" smtClean="0"/>
              <a:pPr/>
              <a:t>‹#›</a:t>
            </a:fld>
            <a:endParaRPr lang="en-CA"/>
          </a:p>
        </p:txBody>
      </p:sp>
    </p:spTree>
    <p:extLst>
      <p:ext uri="{BB962C8B-B14F-4D97-AF65-F5344CB8AC3E}">
        <p14:creationId xmlns:p14="http://schemas.microsoft.com/office/powerpoint/2010/main" val="142952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3CA11-DE5D-44F0-9896-79D02FF2F94C}" type="datetimeFigureOut">
              <a:rPr lang="en-CA" smtClean="0"/>
              <a:pPr/>
              <a:t>2018-10-29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E42E1-81C6-4386-9F8D-586DE53AA7C0}" type="slidenum">
              <a:rPr lang="en-CA" smtClean="0"/>
              <a:pPr/>
              <a:t>‹#›</a:t>
            </a:fld>
            <a:endParaRPr lang="en-CA"/>
          </a:p>
        </p:txBody>
      </p:sp>
    </p:spTree>
    <p:extLst>
      <p:ext uri="{BB962C8B-B14F-4D97-AF65-F5344CB8AC3E}">
        <p14:creationId xmlns:p14="http://schemas.microsoft.com/office/powerpoint/2010/main" val="2240667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75" y="5072063"/>
            <a:ext cx="4514850" cy="11906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1026" name="Picture 2" descr="Image result for transparent scroll"/>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88586" y="114300"/>
            <a:ext cx="3667513" cy="3582987"/>
          </a:xfrm>
          <a:prstGeom prst="rect">
            <a:avLst/>
          </a:prstGeom>
          <a:noFill/>
          <a:effectLst>
            <a:glow rad="101600">
              <a:schemeClr val="accent2">
                <a:satMod val="175000"/>
                <a:alpha val="40000"/>
              </a:schemeClr>
            </a:glow>
            <a:innerShdw blurRad="63500" dist="50800" dir="81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1841408" y="573530"/>
            <a:ext cx="1560427" cy="923330"/>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5400" b="0" cap="none" spc="0"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chemeClr val="accent2">
                      <a:satMod val="175000"/>
                      <a:alpha val="40000"/>
                    </a:schemeClr>
                  </a:glow>
                </a:effectLst>
                <a:latin typeface="Brush Script MT" panose="03060802040406070304" pitchFamily="66" charset="0"/>
              </a:rPr>
              <a:t>Power</a:t>
            </a:r>
            <a:endParaRPr lang="en-US" sz="5400" b="0" cap="none" spc="0" dirty="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chemeClr val="accent2">
                    <a:satMod val="175000"/>
                    <a:alpha val="40000"/>
                  </a:schemeClr>
                </a:glow>
              </a:effectLst>
              <a:latin typeface="Brush Script MT" panose="03060802040406070304" pitchFamily="66" charset="0"/>
            </a:endParaRPr>
          </a:p>
        </p:txBody>
      </p:sp>
      <p:sp>
        <p:nvSpPr>
          <p:cNvPr id="18" name="Rectangle 17"/>
          <p:cNvSpPr/>
          <p:nvPr/>
        </p:nvSpPr>
        <p:spPr>
          <a:xfrm>
            <a:off x="1214129" y="1469521"/>
            <a:ext cx="2616422" cy="707886"/>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4000" b="1" cap="none" spc="0" dirty="0" smtClean="0">
                <a:ln w="0"/>
                <a:solidFill>
                  <a:srgbClr val="FF0000"/>
                </a:solidFill>
                <a:effectLst>
                  <a:glow rad="139700">
                    <a:schemeClr val="accent2">
                      <a:satMod val="175000"/>
                      <a:alpha val="40000"/>
                    </a:schemeClr>
                  </a:glow>
                  <a:innerShdw blurRad="63500" dist="50800" dir="8100000">
                    <a:prstClr val="black">
                      <a:alpha val="50000"/>
                    </a:prstClr>
                  </a:innerShdw>
                </a:effectLst>
                <a:latin typeface="Monotype Corsiva" panose="03010101010201010101" pitchFamily="66" charset="0"/>
              </a:rPr>
              <a:t>By: Dylan R.</a:t>
            </a:r>
            <a:endParaRPr lang="en-US" sz="4000" b="1" cap="none" spc="0" dirty="0">
              <a:ln w="0"/>
              <a:solidFill>
                <a:srgbClr val="FF0000"/>
              </a:solidFill>
              <a:effectLst>
                <a:glow rad="139700">
                  <a:schemeClr val="accent2">
                    <a:satMod val="175000"/>
                    <a:alpha val="40000"/>
                  </a:schemeClr>
                </a:glow>
                <a:innerShdw blurRad="63500" dist="50800" dir="8100000">
                  <a:prstClr val="black">
                    <a:alpha val="50000"/>
                  </a:prstClr>
                </a:innerShdw>
              </a:effectLst>
              <a:latin typeface="Monotype Corsiva" panose="03010101010201010101" pitchFamily="66" charset="0"/>
            </a:endParaRPr>
          </a:p>
        </p:txBody>
      </p:sp>
      <p:sp>
        <p:nvSpPr>
          <p:cNvPr id="20" name="TextBox 19"/>
          <p:cNvSpPr txBox="1"/>
          <p:nvPr/>
        </p:nvSpPr>
        <p:spPr>
          <a:xfrm>
            <a:off x="1399797" y="2234556"/>
            <a:ext cx="2245087" cy="584775"/>
          </a:xfrm>
          <a:prstGeom prst="rect">
            <a:avLst/>
          </a:prstGeom>
          <a:noFill/>
        </p:spPr>
        <p:txBody>
          <a:bodyPr wrap="square" rtlCol="0">
            <a:spAutoFit/>
            <a:scene3d>
              <a:camera prst="orthographicFront"/>
              <a:lightRig rig="threePt" dir="t"/>
            </a:scene3d>
            <a:sp3d extrusionH="57150">
              <a:bevelT w="38100" h="38100" prst="angle"/>
            </a:sp3d>
          </a:bodyPr>
          <a:lstStyle/>
          <a:p>
            <a:r>
              <a:rPr lang="en-CA" sz="3200" b="1" dirty="0" smtClean="0">
                <a:ln w="0">
                  <a:solidFill>
                    <a:srgbClr val="FF0000"/>
                  </a:solidFill>
                </a:ln>
                <a:solidFill>
                  <a:srgbClr val="FF0000"/>
                </a:solidFill>
                <a:effectLst>
                  <a:glow rad="63500">
                    <a:schemeClr val="accent2">
                      <a:satMod val="175000"/>
                      <a:alpha val="40000"/>
                    </a:schemeClr>
                  </a:glow>
                  <a:innerShdw blurRad="63500" dist="50800" dir="8100000">
                    <a:prstClr val="black">
                      <a:alpha val="50000"/>
                    </a:prstClr>
                  </a:innerShdw>
                </a:effectLst>
                <a:latin typeface="French Script MT" panose="03020402040607040605" pitchFamily="66" charset="0"/>
                <a:cs typeface="Arial" panose="020B0604020202020204" pitchFamily="34" charset="0"/>
              </a:rPr>
              <a:t>VGDDT Class </a:t>
            </a:r>
            <a:endParaRPr lang="en-CA" sz="3200" b="1" dirty="0">
              <a:ln w="0">
                <a:solidFill>
                  <a:srgbClr val="FF0000"/>
                </a:solidFill>
              </a:ln>
              <a:solidFill>
                <a:srgbClr val="FF0000"/>
              </a:solidFill>
              <a:effectLst>
                <a:glow rad="63500">
                  <a:schemeClr val="accent2">
                    <a:satMod val="175000"/>
                    <a:alpha val="40000"/>
                  </a:schemeClr>
                </a:glow>
                <a:innerShdw blurRad="63500" dist="50800" dir="8100000">
                  <a:prstClr val="black">
                    <a:alpha val="50000"/>
                  </a:prstClr>
                </a:innerShdw>
              </a:effectLst>
              <a:latin typeface="French Script MT" panose="03020402040607040605" pitchFamily="66" charset="0"/>
              <a:cs typeface="Arial" panose="020B0604020202020204" pitchFamily="34" charset="0"/>
            </a:endParaRPr>
          </a:p>
        </p:txBody>
      </p:sp>
      <p:sp>
        <p:nvSpPr>
          <p:cNvPr id="1024" name="Freeform 1023"/>
          <p:cNvSpPr/>
          <p:nvPr/>
        </p:nvSpPr>
        <p:spPr>
          <a:xfrm>
            <a:off x="2501869" y="1244502"/>
            <a:ext cx="1111347" cy="270393"/>
          </a:xfrm>
          <a:custGeom>
            <a:avLst/>
            <a:gdLst>
              <a:gd name="connsiteX0" fmla="*/ 125630 w 1111347"/>
              <a:gd name="connsiteY0" fmla="*/ 165200 h 270393"/>
              <a:gd name="connsiteX1" fmla="*/ 74830 w 1111347"/>
              <a:gd name="connsiteY1" fmla="*/ 241400 h 270393"/>
              <a:gd name="connsiteX2" fmla="*/ 11330 w 1111347"/>
              <a:gd name="connsiteY2" fmla="*/ 203300 h 270393"/>
              <a:gd name="connsiteX3" fmla="*/ 11330 w 1111347"/>
              <a:gd name="connsiteY3" fmla="*/ 139800 h 270393"/>
              <a:gd name="connsiteX4" fmla="*/ 125630 w 1111347"/>
              <a:gd name="connsiteY4" fmla="*/ 76300 h 270393"/>
              <a:gd name="connsiteX5" fmla="*/ 252630 w 1111347"/>
              <a:gd name="connsiteY5" fmla="*/ 101700 h 270393"/>
              <a:gd name="connsiteX6" fmla="*/ 862230 w 1111347"/>
              <a:gd name="connsiteY6" fmla="*/ 266800 h 270393"/>
              <a:gd name="connsiteX7" fmla="*/ 1065430 w 1111347"/>
              <a:gd name="connsiteY7" fmla="*/ 203300 h 270393"/>
              <a:gd name="connsiteX8" fmla="*/ 1103530 w 1111347"/>
              <a:gd name="connsiteY8" fmla="*/ 63600 h 270393"/>
              <a:gd name="connsiteX9" fmla="*/ 951130 w 1111347"/>
              <a:gd name="connsiteY9" fmla="*/ 100 h 270393"/>
              <a:gd name="connsiteX10" fmla="*/ 862230 w 1111347"/>
              <a:gd name="connsiteY10" fmla="*/ 76300 h 270393"/>
              <a:gd name="connsiteX11" fmla="*/ 925730 w 1111347"/>
              <a:gd name="connsiteY11" fmla="*/ 177900 h 270393"/>
              <a:gd name="connsiteX12" fmla="*/ 1014630 w 1111347"/>
              <a:gd name="connsiteY12" fmla="*/ 89000 h 270393"/>
              <a:gd name="connsiteX13" fmla="*/ 951130 w 1111347"/>
              <a:gd name="connsiteY13" fmla="*/ 76300 h 270393"/>
              <a:gd name="connsiteX14" fmla="*/ 938430 w 1111347"/>
              <a:gd name="connsiteY14" fmla="*/ 114400 h 27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1347" h="270393">
                <a:moveTo>
                  <a:pt x="125630" y="165200"/>
                </a:moveTo>
                <a:cubicBezTo>
                  <a:pt x="109755" y="200125"/>
                  <a:pt x="93880" y="235050"/>
                  <a:pt x="74830" y="241400"/>
                </a:cubicBezTo>
                <a:cubicBezTo>
                  <a:pt x="55780" y="247750"/>
                  <a:pt x="21913" y="220233"/>
                  <a:pt x="11330" y="203300"/>
                </a:cubicBezTo>
                <a:cubicBezTo>
                  <a:pt x="747" y="186367"/>
                  <a:pt x="-7720" y="160966"/>
                  <a:pt x="11330" y="139800"/>
                </a:cubicBezTo>
                <a:cubicBezTo>
                  <a:pt x="30380" y="118634"/>
                  <a:pt x="85413" y="82650"/>
                  <a:pt x="125630" y="76300"/>
                </a:cubicBezTo>
                <a:cubicBezTo>
                  <a:pt x="165847" y="69950"/>
                  <a:pt x="129863" y="69950"/>
                  <a:pt x="252630" y="101700"/>
                </a:cubicBezTo>
                <a:cubicBezTo>
                  <a:pt x="375397" y="133450"/>
                  <a:pt x="726763" y="249867"/>
                  <a:pt x="862230" y="266800"/>
                </a:cubicBezTo>
                <a:cubicBezTo>
                  <a:pt x="997697" y="283733"/>
                  <a:pt x="1025213" y="237167"/>
                  <a:pt x="1065430" y="203300"/>
                </a:cubicBezTo>
                <a:cubicBezTo>
                  <a:pt x="1105647" y="169433"/>
                  <a:pt x="1122580" y="97467"/>
                  <a:pt x="1103530" y="63600"/>
                </a:cubicBezTo>
                <a:cubicBezTo>
                  <a:pt x="1084480" y="29733"/>
                  <a:pt x="991347" y="-2017"/>
                  <a:pt x="951130" y="100"/>
                </a:cubicBezTo>
                <a:cubicBezTo>
                  <a:pt x="910913" y="2217"/>
                  <a:pt x="866463" y="46667"/>
                  <a:pt x="862230" y="76300"/>
                </a:cubicBezTo>
                <a:cubicBezTo>
                  <a:pt x="857997" y="105933"/>
                  <a:pt x="900330" y="175783"/>
                  <a:pt x="925730" y="177900"/>
                </a:cubicBezTo>
                <a:cubicBezTo>
                  <a:pt x="951130" y="180017"/>
                  <a:pt x="1010397" y="105933"/>
                  <a:pt x="1014630" y="89000"/>
                </a:cubicBezTo>
                <a:cubicBezTo>
                  <a:pt x="1018863" y="72067"/>
                  <a:pt x="963830" y="72067"/>
                  <a:pt x="951130" y="76300"/>
                </a:cubicBezTo>
                <a:cubicBezTo>
                  <a:pt x="938430" y="80533"/>
                  <a:pt x="938430" y="97466"/>
                  <a:pt x="938430" y="114400"/>
                </a:cubicBezTo>
              </a:path>
            </a:pathLst>
          </a:custGeom>
          <a:noFill/>
          <a:ln>
            <a:solidFill>
              <a:srgbClr val="FF0000"/>
            </a:solidFill>
          </a:ln>
          <a:effectLst>
            <a:glow rad="63500">
              <a:schemeClr val="accent2">
                <a:satMod val="175000"/>
                <a:alpha val="40000"/>
              </a:schemeClr>
            </a:glow>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Freeform 33"/>
          <p:cNvSpPr/>
          <p:nvPr/>
        </p:nvSpPr>
        <p:spPr>
          <a:xfrm flipH="1">
            <a:off x="1601903" y="1240540"/>
            <a:ext cx="1111347" cy="270393"/>
          </a:xfrm>
          <a:custGeom>
            <a:avLst/>
            <a:gdLst>
              <a:gd name="connsiteX0" fmla="*/ 125630 w 1111347"/>
              <a:gd name="connsiteY0" fmla="*/ 165200 h 270393"/>
              <a:gd name="connsiteX1" fmla="*/ 74830 w 1111347"/>
              <a:gd name="connsiteY1" fmla="*/ 241400 h 270393"/>
              <a:gd name="connsiteX2" fmla="*/ 11330 w 1111347"/>
              <a:gd name="connsiteY2" fmla="*/ 203300 h 270393"/>
              <a:gd name="connsiteX3" fmla="*/ 11330 w 1111347"/>
              <a:gd name="connsiteY3" fmla="*/ 139800 h 270393"/>
              <a:gd name="connsiteX4" fmla="*/ 125630 w 1111347"/>
              <a:gd name="connsiteY4" fmla="*/ 76300 h 270393"/>
              <a:gd name="connsiteX5" fmla="*/ 252630 w 1111347"/>
              <a:gd name="connsiteY5" fmla="*/ 101700 h 270393"/>
              <a:gd name="connsiteX6" fmla="*/ 862230 w 1111347"/>
              <a:gd name="connsiteY6" fmla="*/ 266800 h 270393"/>
              <a:gd name="connsiteX7" fmla="*/ 1065430 w 1111347"/>
              <a:gd name="connsiteY7" fmla="*/ 203300 h 270393"/>
              <a:gd name="connsiteX8" fmla="*/ 1103530 w 1111347"/>
              <a:gd name="connsiteY8" fmla="*/ 63600 h 270393"/>
              <a:gd name="connsiteX9" fmla="*/ 951130 w 1111347"/>
              <a:gd name="connsiteY9" fmla="*/ 100 h 270393"/>
              <a:gd name="connsiteX10" fmla="*/ 862230 w 1111347"/>
              <a:gd name="connsiteY10" fmla="*/ 76300 h 270393"/>
              <a:gd name="connsiteX11" fmla="*/ 925730 w 1111347"/>
              <a:gd name="connsiteY11" fmla="*/ 177900 h 270393"/>
              <a:gd name="connsiteX12" fmla="*/ 1014630 w 1111347"/>
              <a:gd name="connsiteY12" fmla="*/ 89000 h 270393"/>
              <a:gd name="connsiteX13" fmla="*/ 951130 w 1111347"/>
              <a:gd name="connsiteY13" fmla="*/ 76300 h 270393"/>
              <a:gd name="connsiteX14" fmla="*/ 938430 w 1111347"/>
              <a:gd name="connsiteY14" fmla="*/ 114400 h 27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1347" h="270393">
                <a:moveTo>
                  <a:pt x="125630" y="165200"/>
                </a:moveTo>
                <a:cubicBezTo>
                  <a:pt x="109755" y="200125"/>
                  <a:pt x="93880" y="235050"/>
                  <a:pt x="74830" y="241400"/>
                </a:cubicBezTo>
                <a:cubicBezTo>
                  <a:pt x="55780" y="247750"/>
                  <a:pt x="21913" y="220233"/>
                  <a:pt x="11330" y="203300"/>
                </a:cubicBezTo>
                <a:cubicBezTo>
                  <a:pt x="747" y="186367"/>
                  <a:pt x="-7720" y="160966"/>
                  <a:pt x="11330" y="139800"/>
                </a:cubicBezTo>
                <a:cubicBezTo>
                  <a:pt x="30380" y="118634"/>
                  <a:pt x="85413" y="82650"/>
                  <a:pt x="125630" y="76300"/>
                </a:cubicBezTo>
                <a:cubicBezTo>
                  <a:pt x="165847" y="69950"/>
                  <a:pt x="129863" y="69950"/>
                  <a:pt x="252630" y="101700"/>
                </a:cubicBezTo>
                <a:cubicBezTo>
                  <a:pt x="375397" y="133450"/>
                  <a:pt x="726763" y="249867"/>
                  <a:pt x="862230" y="266800"/>
                </a:cubicBezTo>
                <a:cubicBezTo>
                  <a:pt x="997697" y="283733"/>
                  <a:pt x="1025213" y="237167"/>
                  <a:pt x="1065430" y="203300"/>
                </a:cubicBezTo>
                <a:cubicBezTo>
                  <a:pt x="1105647" y="169433"/>
                  <a:pt x="1122580" y="97467"/>
                  <a:pt x="1103530" y="63600"/>
                </a:cubicBezTo>
                <a:cubicBezTo>
                  <a:pt x="1084480" y="29733"/>
                  <a:pt x="991347" y="-2017"/>
                  <a:pt x="951130" y="100"/>
                </a:cubicBezTo>
                <a:cubicBezTo>
                  <a:pt x="910913" y="2217"/>
                  <a:pt x="866463" y="46667"/>
                  <a:pt x="862230" y="76300"/>
                </a:cubicBezTo>
                <a:cubicBezTo>
                  <a:pt x="857997" y="105933"/>
                  <a:pt x="900330" y="175783"/>
                  <a:pt x="925730" y="177900"/>
                </a:cubicBezTo>
                <a:cubicBezTo>
                  <a:pt x="951130" y="180017"/>
                  <a:pt x="1010397" y="105933"/>
                  <a:pt x="1014630" y="89000"/>
                </a:cubicBezTo>
                <a:cubicBezTo>
                  <a:pt x="1018863" y="72067"/>
                  <a:pt x="963830" y="72067"/>
                  <a:pt x="951130" y="76300"/>
                </a:cubicBezTo>
                <a:cubicBezTo>
                  <a:pt x="938430" y="80533"/>
                  <a:pt x="938430" y="97466"/>
                  <a:pt x="938430" y="114400"/>
                </a:cubicBezTo>
              </a:path>
            </a:pathLst>
          </a:custGeom>
          <a:noFill/>
          <a:ln>
            <a:solidFill>
              <a:srgbClr val="FF0000"/>
            </a:solidFill>
          </a:ln>
          <a:effectLst>
            <a:glow rad="63500">
              <a:schemeClr val="accent2">
                <a:satMod val="175000"/>
                <a:alpha val="40000"/>
              </a:schemeClr>
            </a:glow>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p:cNvSpPr txBox="1"/>
          <p:nvPr/>
        </p:nvSpPr>
        <p:spPr>
          <a:xfrm>
            <a:off x="1720488" y="2635618"/>
            <a:ext cx="2245087" cy="584775"/>
          </a:xfrm>
          <a:prstGeom prst="rect">
            <a:avLst/>
          </a:prstGeom>
          <a:noFill/>
        </p:spPr>
        <p:txBody>
          <a:bodyPr wrap="square" rtlCol="0">
            <a:spAutoFit/>
            <a:scene3d>
              <a:camera prst="orthographicFront"/>
              <a:lightRig rig="threePt" dir="t"/>
            </a:scene3d>
            <a:sp3d extrusionH="57150">
              <a:bevelT w="38100" h="38100" prst="angle"/>
            </a:sp3d>
          </a:bodyPr>
          <a:lstStyle/>
          <a:p>
            <a:r>
              <a:rPr lang="en-CA" sz="3200" b="1" dirty="0" smtClean="0">
                <a:ln w="0">
                  <a:solidFill>
                    <a:srgbClr val="FF0000"/>
                  </a:solidFill>
                </a:ln>
                <a:solidFill>
                  <a:srgbClr val="FF0000"/>
                </a:solidFill>
                <a:effectLst>
                  <a:glow rad="63500">
                    <a:schemeClr val="accent2">
                      <a:satMod val="175000"/>
                      <a:alpha val="40000"/>
                    </a:schemeClr>
                  </a:glow>
                  <a:innerShdw blurRad="63500" dist="50800" dir="8100000">
                    <a:prstClr val="black">
                      <a:alpha val="50000"/>
                    </a:prstClr>
                  </a:innerShdw>
                </a:effectLst>
                <a:latin typeface="French Script MT" panose="03020402040607040605" pitchFamily="66" charset="0"/>
                <a:cs typeface="Arial" panose="020B0604020202020204" pitchFamily="34" charset="0"/>
              </a:rPr>
              <a:t>2018-10-23</a:t>
            </a:r>
            <a:endParaRPr lang="en-CA" sz="3200" b="1" dirty="0">
              <a:ln w="0">
                <a:solidFill>
                  <a:srgbClr val="FF0000"/>
                </a:solidFill>
              </a:ln>
              <a:solidFill>
                <a:srgbClr val="FF0000"/>
              </a:solidFill>
              <a:effectLst>
                <a:glow rad="63500">
                  <a:schemeClr val="accent2">
                    <a:satMod val="175000"/>
                    <a:alpha val="40000"/>
                  </a:schemeClr>
                </a:glow>
                <a:innerShdw blurRad="63500" dist="50800" dir="8100000">
                  <a:prstClr val="black">
                    <a:alpha val="50000"/>
                  </a:prstClr>
                </a:innerShdw>
              </a:effectLst>
              <a:latin typeface="French Script MT" panose="03020402040607040605" pitchFamily="66" charset="0"/>
              <a:cs typeface="Arial" panose="020B0604020202020204" pitchFamily="34" charset="0"/>
            </a:endParaRPr>
          </a:p>
        </p:txBody>
      </p:sp>
      <p:sp>
        <p:nvSpPr>
          <p:cNvPr id="1025" name="Subtitle 1024"/>
          <p:cNvSpPr>
            <a:spLocks noGrp="1"/>
          </p:cNvSpPr>
          <p:nvPr>
            <p:ph type="subTitle" idx="1"/>
          </p:nvPr>
        </p:nvSpPr>
        <p:spPr>
          <a:xfrm>
            <a:off x="1214129" y="4383376"/>
            <a:ext cx="9144000" cy="1655762"/>
          </a:xfrm>
        </p:spPr>
        <p:txBody>
          <a:bodyPr/>
          <a:lstStyle/>
          <a:p>
            <a:endParaRPr lang="en-CA" dirty="0"/>
          </a:p>
        </p:txBody>
      </p:sp>
    </p:spTree>
    <p:extLst>
      <p:ext uri="{BB962C8B-B14F-4D97-AF65-F5344CB8AC3E}">
        <p14:creationId xmlns:p14="http://schemas.microsoft.com/office/powerpoint/2010/main" val="41468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Horizontal)">
                                      <p:cBhvr>
                                        <p:cTn id="7" dur="500"/>
                                        <p:tgtEl>
                                          <p:spTgt spid="1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outHorizontal)">
                                      <p:cBhvr>
                                        <p:cTn id="10" dur="500"/>
                                        <p:tgtEl>
                                          <p:spTgt spid="34"/>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outHorizontal)">
                                      <p:cBhvr>
                                        <p:cTn id="13" dur="500"/>
                                        <p:tgtEl>
                                          <p:spTgt spid="18"/>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barn(outHorizontal)">
                                      <p:cBhvr>
                                        <p:cTn id="16" dur="500"/>
                                        <p:tgtEl>
                                          <p:spTgt spid="1024"/>
                                        </p:tgtEl>
                                      </p:cBhvr>
                                    </p:animEffect>
                                  </p:childTnLst>
                                </p:cTn>
                              </p:par>
                              <p:par>
                                <p:cTn id="17" presetID="16" presetClass="entr" presetSubtype="42"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barn(outHorizontal)">
                                      <p:cBhvr>
                                        <p:cTn id="19" dur="500"/>
                                        <p:tgtEl>
                                          <p:spTgt spid="1026"/>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outHorizontal)">
                                      <p:cBhvr>
                                        <p:cTn id="22" dur="500"/>
                                        <p:tgtEl>
                                          <p:spTgt spid="35"/>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out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0" grpId="0"/>
      <p:bldP spid="1024" grpId="0" animBg="1"/>
      <p:bldP spid="34"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04024" cy="6858000"/>
          </a:xfrm>
          <a:prstGeom prst="rect">
            <a:avLst/>
          </a:prstGeom>
        </p:spPr>
      </p:pic>
      <p:sp>
        <p:nvSpPr>
          <p:cNvPr id="2" name="Title 1"/>
          <p:cNvSpPr>
            <a:spLocks noGrp="1"/>
          </p:cNvSpPr>
          <p:nvPr>
            <p:ph type="title"/>
          </p:nvPr>
        </p:nvSpPr>
        <p:spPr/>
        <p:txBody>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Requirements</a:t>
            </a:r>
            <a:endParaRPr lang="en-CA" dirty="0"/>
          </a:p>
        </p:txBody>
      </p:sp>
      <p:pic>
        <p:nvPicPr>
          <p:cNvPr id="5" name="Picture 4"/>
          <p:cNvPicPr>
            <a:picLocks noChangeAspect="1"/>
          </p:cNvPicPr>
          <p:nvPr/>
        </p:nvPicPr>
        <p:blipFill>
          <a:blip r:embed="rId3"/>
          <a:stretch>
            <a:fillRect/>
          </a:stretch>
        </p:blipFill>
        <p:spPr>
          <a:xfrm>
            <a:off x="-91977" y="3378200"/>
            <a:ext cx="12375953" cy="3139282"/>
          </a:xfrm>
          <a:prstGeom prst="rect">
            <a:avLst/>
          </a:prstGeom>
        </p:spPr>
      </p:pic>
      <p:sp>
        <p:nvSpPr>
          <p:cNvPr id="3" name="Content Placeholder 2"/>
          <p:cNvSpPr>
            <a:spLocks noGrp="1"/>
          </p:cNvSpPr>
          <p:nvPr>
            <p:ph idx="1"/>
          </p:nvPr>
        </p:nvSpPr>
        <p:spPr>
          <a:xfrm>
            <a:off x="688877" y="3610474"/>
            <a:ext cx="10515600" cy="2843212"/>
          </a:xfrm>
        </p:spPr>
        <p:txBody>
          <a:bodyPr/>
          <a:lstStyle/>
          <a:p>
            <a:r>
              <a:rPr lang="en-CA" b="1" dirty="0" smtClean="0"/>
              <a:t>Game will take around 8-12 months to produce. Consisting of 2 designers, 6 programmers, 3 artists, 2 illustrators, 2 sound engineer and 1 producer.</a:t>
            </a:r>
          </a:p>
          <a:p>
            <a:r>
              <a:rPr lang="en-CA" b="1" dirty="0" smtClean="0"/>
              <a:t>300,000 investment needed</a:t>
            </a:r>
          </a:p>
          <a:p>
            <a:r>
              <a:rPr lang="en-CA" b="1" dirty="0" smtClean="0"/>
              <a:t>Sale goal 1 million copies</a:t>
            </a:r>
          </a:p>
          <a:p>
            <a:r>
              <a:rPr lang="en-CA" b="1" dirty="0" smtClean="0"/>
              <a:t>Product price $60 USD</a:t>
            </a:r>
          </a:p>
        </p:txBody>
      </p:sp>
    </p:spTree>
    <p:extLst>
      <p:ext uri="{BB962C8B-B14F-4D97-AF65-F5344CB8AC3E}">
        <p14:creationId xmlns:p14="http://schemas.microsoft.com/office/powerpoint/2010/main" val="442878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906985"/>
          </a:xfrm>
          <a:prstGeom prst="rect">
            <a:avLst/>
          </a:prstGeom>
        </p:spPr>
      </p:pic>
      <p:sp>
        <p:nvSpPr>
          <p:cNvPr id="2" name="Title 1"/>
          <p:cNvSpPr>
            <a:spLocks noGrp="1"/>
          </p:cNvSpPr>
          <p:nvPr>
            <p:ph type="title"/>
          </p:nvPr>
        </p:nvSpPr>
        <p:spPr/>
        <p:txBody>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Summary</a:t>
            </a:r>
            <a:endParaRPr lang="en-CA" dirty="0"/>
          </a:p>
        </p:txBody>
      </p:sp>
      <p:pic>
        <p:nvPicPr>
          <p:cNvPr id="5" name="Picture 4"/>
          <p:cNvPicPr>
            <a:picLocks noChangeAspect="1"/>
          </p:cNvPicPr>
          <p:nvPr/>
        </p:nvPicPr>
        <p:blipFill>
          <a:blip r:embed="rId3"/>
          <a:stretch>
            <a:fillRect/>
          </a:stretch>
        </p:blipFill>
        <p:spPr>
          <a:xfrm>
            <a:off x="-91977" y="3722948"/>
            <a:ext cx="12375953" cy="2792210"/>
          </a:xfrm>
          <a:prstGeom prst="rect">
            <a:avLst/>
          </a:prstGeom>
        </p:spPr>
      </p:pic>
      <p:sp>
        <p:nvSpPr>
          <p:cNvPr id="3" name="Content Placeholder 2"/>
          <p:cNvSpPr>
            <a:spLocks noGrp="1"/>
          </p:cNvSpPr>
          <p:nvPr>
            <p:ph idx="1"/>
          </p:nvPr>
        </p:nvSpPr>
        <p:spPr>
          <a:xfrm>
            <a:off x="838200" y="4046311"/>
            <a:ext cx="10515600" cy="2145484"/>
          </a:xfrm>
        </p:spPr>
        <p:txBody>
          <a:bodyPr/>
          <a:lstStyle/>
          <a:p>
            <a:r>
              <a:rPr lang="en-CA" b="1" dirty="0" smtClean="0"/>
              <a:t>Story is about a man who you unknowingly help take over the world</a:t>
            </a:r>
          </a:p>
          <a:p>
            <a:r>
              <a:rPr lang="en-CA" b="1" dirty="0" smtClean="0"/>
              <a:t>Gameplay is easy to pick up but challenging depending on the level</a:t>
            </a:r>
          </a:p>
          <a:p>
            <a:r>
              <a:rPr lang="en-CA" b="1" dirty="0" smtClean="0"/>
              <a:t> Condole and PC</a:t>
            </a:r>
          </a:p>
          <a:p>
            <a:r>
              <a:rPr lang="en-CA" b="1" dirty="0" smtClean="0"/>
              <a:t>Open world, RPG</a:t>
            </a:r>
          </a:p>
          <a:p>
            <a:endParaRPr lang="en-CA" dirty="0" smtClean="0"/>
          </a:p>
          <a:p>
            <a:endParaRPr lang="en-CA" dirty="0"/>
          </a:p>
        </p:txBody>
      </p:sp>
    </p:spTree>
    <p:extLst>
      <p:ext uri="{BB962C8B-B14F-4D97-AF65-F5344CB8AC3E}">
        <p14:creationId xmlns:p14="http://schemas.microsoft.com/office/powerpoint/2010/main" val="28443728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458" t="2395" r="1458" b="2395"/>
          <a:stretch/>
        </p:blipFill>
        <p:spPr>
          <a:xfrm>
            <a:off x="-1" y="0"/>
            <a:ext cx="12214887" cy="6858000"/>
          </a:xfrm>
          <a:prstGeom prst="rect">
            <a:avLst/>
          </a:prstGeom>
        </p:spPr>
      </p:pic>
      <p:sp>
        <p:nvSpPr>
          <p:cNvPr id="2" name="Title 1"/>
          <p:cNvSpPr>
            <a:spLocks noGrp="1"/>
          </p:cNvSpPr>
          <p:nvPr>
            <p:ph type="title"/>
          </p:nvPr>
        </p:nvSpPr>
        <p:spPr/>
        <p:txBody>
          <a:bodyPr>
            <a:normAutofit fontScale="90000"/>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Thank you</a:t>
            </a:r>
            <a:b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b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Any Questions?</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29388046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05982" cy="6858000"/>
          </a:xfrm>
          <a:prstGeom prst="rect">
            <a:avLst/>
          </a:prstGeom>
        </p:spPr>
      </p:pic>
      <p:sp>
        <p:nvSpPr>
          <p:cNvPr id="2" name="Title 1"/>
          <p:cNvSpPr>
            <a:spLocks noGrp="1"/>
          </p:cNvSpPr>
          <p:nvPr>
            <p:ph type="title"/>
          </p:nvPr>
        </p:nvSpPr>
        <p:spPr>
          <a:xfrm>
            <a:off x="1073791" y="-1066800"/>
            <a:ext cx="9010009" cy="681831"/>
          </a:xfrm>
        </p:spPr>
        <p:txBody>
          <a:bodyPr>
            <a:normAutofit fontScale="90000"/>
          </a:bodyPr>
          <a:lstStyle/>
          <a:p>
            <a:endParaRPr lang="en-CA" dirty="0"/>
          </a:p>
        </p:txBody>
      </p:sp>
      <p:sp>
        <p:nvSpPr>
          <p:cNvPr id="3" name="Content Placeholder 2"/>
          <p:cNvSpPr>
            <a:spLocks noGrp="1"/>
          </p:cNvSpPr>
          <p:nvPr>
            <p:ph idx="1"/>
          </p:nvPr>
        </p:nvSpPr>
        <p:spPr>
          <a:xfrm>
            <a:off x="127000" y="1989847"/>
            <a:ext cx="10515600" cy="4351338"/>
          </a:xfrm>
        </p:spPr>
        <p:txBody>
          <a:bodyPr/>
          <a:lstStyle/>
          <a:p>
            <a:r>
              <a:rPr lang="en-CA" dirty="0" smtClean="0">
                <a:solidFill>
                  <a:srgbClr val="FFFF00"/>
                </a:solidFill>
              </a:rPr>
              <a:t>Story</a:t>
            </a:r>
          </a:p>
          <a:p>
            <a:r>
              <a:rPr lang="en-CA" dirty="0" smtClean="0">
                <a:solidFill>
                  <a:srgbClr val="FFFF00"/>
                </a:solidFill>
              </a:rPr>
              <a:t>Objective</a:t>
            </a:r>
          </a:p>
          <a:p>
            <a:r>
              <a:rPr lang="en-CA" dirty="0" smtClean="0">
                <a:solidFill>
                  <a:srgbClr val="FFFF00"/>
                </a:solidFill>
              </a:rPr>
              <a:t>Gameplay</a:t>
            </a:r>
          </a:p>
          <a:p>
            <a:r>
              <a:rPr lang="en-CA" dirty="0" smtClean="0">
                <a:solidFill>
                  <a:srgbClr val="FFFF00"/>
                </a:solidFill>
              </a:rPr>
              <a:t>Additional Information</a:t>
            </a:r>
          </a:p>
          <a:p>
            <a:r>
              <a:rPr lang="en-CA" dirty="0" smtClean="0">
                <a:solidFill>
                  <a:srgbClr val="FFFF00"/>
                </a:solidFill>
              </a:rPr>
              <a:t>Selling Points</a:t>
            </a:r>
          </a:p>
          <a:p>
            <a:r>
              <a:rPr lang="en-CA" dirty="0" smtClean="0">
                <a:solidFill>
                  <a:srgbClr val="FFFF00"/>
                </a:solidFill>
              </a:rPr>
              <a:t>Requirements</a:t>
            </a:r>
            <a:endParaRPr lang="en-CA" dirty="0">
              <a:solidFill>
                <a:srgbClr val="FFFF00"/>
              </a:solidFill>
            </a:endParaRPr>
          </a:p>
        </p:txBody>
      </p:sp>
      <p:sp>
        <p:nvSpPr>
          <p:cNvPr id="5" name="Rectangle 4"/>
          <p:cNvSpPr/>
          <p:nvPr/>
        </p:nvSpPr>
        <p:spPr>
          <a:xfrm>
            <a:off x="1611972" y="457369"/>
            <a:ext cx="7545656" cy="1015663"/>
          </a:xfrm>
          <a:prstGeom prst="rect">
            <a:avLst/>
          </a:prstGeom>
        </p:spPr>
        <p:txBody>
          <a:bodyPr wrap="none">
            <a:spAutoFit/>
          </a:bodyPr>
          <a:lstStyle/>
          <a:p>
            <a:pPr algn="ctr"/>
            <a:r>
              <a:rPr lang="en-US" sz="6000" dirty="0" smtClean="0">
                <a:ln w="0"/>
                <a:solidFill>
                  <a:srgbClr val="FFFF00"/>
                </a:solidFill>
                <a:effectLst>
                  <a:glow rad="101600">
                    <a:schemeClr val="accent2">
                      <a:satMod val="175000"/>
                      <a:alpha val="40000"/>
                    </a:schemeClr>
                  </a:glow>
                </a:effectLst>
                <a:latin typeface="Algerian" panose="04020705040A02060702" pitchFamily="82" charset="0"/>
              </a:rPr>
              <a:t>Table of Contents</a:t>
            </a:r>
            <a:endParaRPr lang="en-US" sz="6000" dirty="0">
              <a:ln w="0"/>
              <a:solidFill>
                <a:srgbClr val="FFFF00"/>
              </a:solidFill>
              <a:effectLst>
                <a:glow rad="101600">
                  <a:schemeClr val="accent2">
                    <a:satMod val="175000"/>
                    <a:alpha val="40000"/>
                  </a:schemeClr>
                </a:glow>
              </a:effectLst>
              <a:latin typeface="Algerian" panose="04020705040A02060702" pitchFamily="82" charset="0"/>
            </a:endParaRPr>
          </a:p>
        </p:txBody>
      </p:sp>
    </p:spTree>
    <p:extLst>
      <p:ext uri="{BB962C8B-B14F-4D97-AF65-F5344CB8AC3E}">
        <p14:creationId xmlns:p14="http://schemas.microsoft.com/office/powerpoint/2010/main" val="223255750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6858000"/>
          </a:xfrm>
          <a:prstGeom prst="rect">
            <a:avLst/>
          </a:prstGeom>
        </p:spPr>
      </p:pic>
      <p:sp>
        <p:nvSpPr>
          <p:cNvPr id="2" name="Title 1"/>
          <p:cNvSpPr>
            <a:spLocks noGrp="1"/>
          </p:cNvSpPr>
          <p:nvPr>
            <p:ph type="title"/>
          </p:nvPr>
        </p:nvSpPr>
        <p:spPr/>
        <p:txBody>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High Concept</a:t>
            </a:r>
            <a:endParaRPr lang="en-CA" dirty="0"/>
          </a:p>
        </p:txBody>
      </p:sp>
      <p:sp>
        <p:nvSpPr>
          <p:cNvPr id="3" name="Content Placeholder 2"/>
          <p:cNvSpPr>
            <a:spLocks noGrp="1"/>
          </p:cNvSpPr>
          <p:nvPr>
            <p:ph idx="1"/>
          </p:nvPr>
        </p:nvSpPr>
        <p:spPr>
          <a:xfrm>
            <a:off x="1016000" y="1520825"/>
            <a:ext cx="7467600" cy="1908175"/>
          </a:xfrm>
        </p:spPr>
        <p:txBody>
          <a:bodyPr/>
          <a:lstStyle/>
          <a:p>
            <a:pPr marL="0" indent="0">
              <a:buNone/>
            </a:pPr>
            <a:r>
              <a:rPr lang="en-CA" b="1" dirty="0" smtClean="0"/>
              <a:t>Help </a:t>
            </a:r>
            <a:r>
              <a:rPr lang="en-CA" b="1" dirty="0" err="1" smtClean="0"/>
              <a:t>Hafur</a:t>
            </a:r>
            <a:r>
              <a:rPr lang="en-CA" b="1" dirty="0" smtClean="0"/>
              <a:t> find his way to power and glory. Which path will you choose to gain strength? Between magic, combat and stealth all these kills will help you get to the height of godhood.</a:t>
            </a:r>
            <a:endParaRPr lang="en-CA" b="1" dirty="0"/>
          </a:p>
        </p:txBody>
      </p:sp>
    </p:spTree>
    <p:extLst>
      <p:ext uri="{BB962C8B-B14F-4D97-AF65-F5344CB8AC3E}">
        <p14:creationId xmlns:p14="http://schemas.microsoft.com/office/powerpoint/2010/main" val="18599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016000"/>
            <a:ext cx="10515600" cy="674688"/>
          </a:xfrm>
        </p:spPr>
        <p:txBody>
          <a:bodyPr>
            <a:noAutofit/>
          </a:bodyPr>
          <a:lstStyle/>
          <a:p>
            <a:pPr lvl="0" algn="ctr">
              <a:lnSpc>
                <a:spcPct val="100000"/>
              </a:lnSpc>
              <a:spcBef>
                <a:spcPts val="0"/>
              </a:spcBef>
            </a:pP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ea typeface="+mn-ea"/>
                <a:cs typeface="+mn-cs"/>
              </a:rPr>
              <a:t>Story</a:t>
            </a:r>
            <a:r>
              <a:rPr lang="en-US" sz="6600" dirty="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Brush Script MT" panose="03060802040406070304" pitchFamily="66" charset="0"/>
                <a:ea typeface="+mn-ea"/>
                <a:cs typeface="+mn-cs"/>
              </a:rPr>
              <a:t/>
            </a:r>
            <a:br>
              <a:rPr lang="en-US" sz="6600" dirty="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Brush Script MT" panose="03060802040406070304" pitchFamily="66" charset="0"/>
                <a:ea typeface="+mn-ea"/>
                <a:cs typeface="+mn-cs"/>
              </a:rPr>
            </a:br>
            <a:endParaRPr lang="en-CA" sz="5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417" r="8297"/>
          <a:stretch/>
        </p:blipFill>
        <p:spPr>
          <a:xfrm>
            <a:off x="-25400" y="2196308"/>
            <a:ext cx="12217400" cy="4661692"/>
          </a:xfrm>
          <a:prstGeom prst="rect">
            <a:avLst/>
          </a:prstGeom>
          <a:ln>
            <a:solidFill>
              <a:schemeClr val="accent1"/>
            </a:solidFill>
          </a:ln>
          <a:effectLst>
            <a:glow rad="63500">
              <a:schemeClr val="accent2">
                <a:satMod val="175000"/>
                <a:alpha val="40000"/>
              </a:schemeClr>
            </a:glow>
            <a:softEdge rad="63500"/>
          </a:effectLst>
        </p:spPr>
      </p:pic>
      <p:sp>
        <p:nvSpPr>
          <p:cNvPr id="3" name="Content Placeholder 2"/>
          <p:cNvSpPr>
            <a:spLocks noGrp="1"/>
          </p:cNvSpPr>
          <p:nvPr>
            <p:ph idx="1"/>
          </p:nvPr>
        </p:nvSpPr>
        <p:spPr>
          <a:xfrm>
            <a:off x="838200" y="2399507"/>
            <a:ext cx="10515600" cy="4255294"/>
          </a:xfrm>
        </p:spPr>
        <p:txBody>
          <a:bodyPr>
            <a:normAutofit fontScale="92500" lnSpcReduction="10000"/>
          </a:bodyPr>
          <a:lstStyle/>
          <a:p>
            <a:pPr marL="0" indent="0">
              <a:buNone/>
            </a:pPr>
            <a:r>
              <a:rPr lang="en-CA" b="1" dirty="0"/>
              <a:t>In a world of mythical creatures, magic and war, you play as a </a:t>
            </a:r>
            <a:r>
              <a:rPr lang="en-CA" b="1" dirty="0" smtClean="0"/>
              <a:t>traveller named </a:t>
            </a:r>
            <a:r>
              <a:rPr lang="en-CA" b="1" dirty="0" err="1" smtClean="0"/>
              <a:t>Hafur</a:t>
            </a:r>
            <a:r>
              <a:rPr lang="en-CA" b="1" dirty="0" smtClean="0"/>
              <a:t>. </a:t>
            </a:r>
            <a:r>
              <a:rPr lang="en-CA" b="1" dirty="0" err="1" smtClean="0"/>
              <a:t>Hafur</a:t>
            </a:r>
            <a:r>
              <a:rPr lang="en-CA" b="1" dirty="0" smtClean="0"/>
              <a:t> </a:t>
            </a:r>
            <a:r>
              <a:rPr lang="en-CA" b="1" dirty="0"/>
              <a:t>travels the world in search of items of power. You play as </a:t>
            </a:r>
            <a:r>
              <a:rPr lang="en-CA" b="1" dirty="0" err="1" smtClean="0"/>
              <a:t>Hafur</a:t>
            </a:r>
            <a:r>
              <a:rPr lang="en-CA" b="1" dirty="0" smtClean="0"/>
              <a:t>, </a:t>
            </a:r>
            <a:r>
              <a:rPr lang="en-CA" b="1" dirty="0"/>
              <a:t>helping him in his quest for items left over </a:t>
            </a:r>
            <a:r>
              <a:rPr lang="en-CA" b="1" dirty="0" smtClean="0"/>
              <a:t>from the </a:t>
            </a:r>
            <a:r>
              <a:rPr lang="en-CA" b="1" dirty="0"/>
              <a:t>first kingdom to colonize the land. Throughout his adventure you fight, jump, run and climb your way through various caves, dungeons and forests. Along the way you will meet some interesting </a:t>
            </a:r>
            <a:r>
              <a:rPr lang="en-CA" b="1" dirty="0" smtClean="0"/>
              <a:t>folks of the land. </a:t>
            </a:r>
            <a:r>
              <a:rPr lang="en-CA" b="1" dirty="0"/>
              <a:t>Some simple merchants, some in need of a favour for rewards and others looking to fuel their bloodlust. </a:t>
            </a:r>
            <a:r>
              <a:rPr lang="en-CA" b="1" dirty="0" smtClean="0"/>
              <a:t>While playing </a:t>
            </a:r>
            <a:r>
              <a:rPr lang="en-CA" b="1" dirty="0"/>
              <a:t>as </a:t>
            </a:r>
            <a:r>
              <a:rPr lang="en-CA" b="1" dirty="0" err="1"/>
              <a:t>Hafur</a:t>
            </a:r>
            <a:r>
              <a:rPr lang="en-CA" b="1" dirty="0"/>
              <a:t> you may notice his decisions becoming a little more unfair and even cruel at some </a:t>
            </a:r>
            <a:r>
              <a:rPr lang="en-CA" b="1" dirty="0" smtClean="0"/>
              <a:t>points. When you collect all. </a:t>
            </a:r>
            <a:r>
              <a:rPr lang="en-CA" b="1" dirty="0"/>
              <a:t>the items of power and reach the end of the main storyline it is revealed that </a:t>
            </a:r>
            <a:r>
              <a:rPr lang="en-CA" b="1" dirty="0" err="1"/>
              <a:t>Hafur</a:t>
            </a:r>
            <a:r>
              <a:rPr lang="en-CA" b="1" dirty="0"/>
              <a:t> -the character the player has been playing- was the true villain all this time and the items of power had given him the strength to conquer the </a:t>
            </a:r>
            <a:r>
              <a:rPr lang="en-CA" b="1" dirty="0" smtClean="0"/>
              <a:t>world.</a:t>
            </a:r>
            <a:endParaRPr lang="en-CA" b="1" dirty="0"/>
          </a:p>
        </p:txBody>
      </p:sp>
    </p:spTree>
    <p:extLst>
      <p:ext uri="{BB962C8B-B14F-4D97-AF65-F5344CB8AC3E}">
        <p14:creationId xmlns:p14="http://schemas.microsoft.com/office/powerpoint/2010/main" val="18115502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sz="60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Objectives</a:t>
            </a:r>
            <a:endParaRPr lang="en-CA" sz="6000" dirty="0"/>
          </a:p>
        </p:txBody>
      </p:sp>
      <p:pic>
        <p:nvPicPr>
          <p:cNvPr id="5" name="Picture 4"/>
          <p:cNvPicPr>
            <a:picLocks noChangeAspect="1"/>
          </p:cNvPicPr>
          <p:nvPr/>
        </p:nvPicPr>
        <p:blipFill>
          <a:blip r:embed="rId3"/>
          <a:stretch>
            <a:fillRect/>
          </a:stretch>
        </p:blipFill>
        <p:spPr>
          <a:xfrm>
            <a:off x="-91977" y="2103115"/>
            <a:ext cx="12375953" cy="4822354"/>
          </a:xfrm>
          <a:prstGeom prst="rect">
            <a:avLst/>
          </a:prstGeom>
        </p:spPr>
      </p:pic>
      <p:sp>
        <p:nvSpPr>
          <p:cNvPr id="3" name="Content Placeholder 2"/>
          <p:cNvSpPr>
            <a:spLocks noGrp="1"/>
          </p:cNvSpPr>
          <p:nvPr>
            <p:ph idx="1"/>
          </p:nvPr>
        </p:nvSpPr>
        <p:spPr>
          <a:xfrm>
            <a:off x="838199" y="2871787"/>
            <a:ext cx="10515600" cy="4351338"/>
          </a:xfrm>
        </p:spPr>
        <p:txBody>
          <a:bodyPr/>
          <a:lstStyle/>
          <a:p>
            <a:r>
              <a:rPr lang="en-CA" b="1" dirty="0" smtClean="0"/>
              <a:t>Obtain the item of power which will be guarded by “Generals of The Dark Hell-King”.</a:t>
            </a:r>
          </a:p>
          <a:p>
            <a:endParaRPr lang="en-CA" b="1" dirty="0" smtClean="0"/>
          </a:p>
          <a:p>
            <a:r>
              <a:rPr lang="en-CA" b="1" dirty="0" smtClean="0"/>
              <a:t>Build a small army of allies you help along the way.</a:t>
            </a:r>
          </a:p>
          <a:p>
            <a:endParaRPr lang="en-CA" b="1" dirty="0" smtClean="0"/>
          </a:p>
          <a:p>
            <a:r>
              <a:rPr lang="en-CA" b="1" dirty="0" smtClean="0"/>
              <a:t>Find the alter where the items of power will be used to unleash their full power for </a:t>
            </a:r>
            <a:r>
              <a:rPr lang="en-CA" b="1" dirty="0" err="1" smtClean="0"/>
              <a:t>Hafur</a:t>
            </a:r>
            <a:r>
              <a:rPr lang="en-CA" b="1" dirty="0" smtClean="0"/>
              <a:t>.</a:t>
            </a:r>
            <a:endParaRPr lang="en-CA" b="1" dirty="0"/>
          </a:p>
        </p:txBody>
      </p:sp>
    </p:spTree>
    <p:extLst>
      <p:ext uri="{BB962C8B-B14F-4D97-AF65-F5344CB8AC3E}">
        <p14:creationId xmlns:p14="http://schemas.microsoft.com/office/powerpoint/2010/main" val="510998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858000"/>
          </a:xfrm>
          <a:prstGeom prst="rect">
            <a:avLst/>
          </a:prstGeom>
        </p:spPr>
      </p:pic>
      <p:sp>
        <p:nvSpPr>
          <p:cNvPr id="2" name="Title 1"/>
          <p:cNvSpPr>
            <a:spLocks noGrp="1"/>
          </p:cNvSpPr>
          <p:nvPr>
            <p:ph type="title"/>
          </p:nvPr>
        </p:nvSpPr>
        <p:spPr/>
        <p:txBody>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Gameplay</a:t>
            </a:r>
            <a:endParaRPr lang="en-CA" dirty="0"/>
          </a:p>
        </p:txBody>
      </p:sp>
      <p:pic>
        <p:nvPicPr>
          <p:cNvPr id="5" name="Picture 4"/>
          <p:cNvPicPr>
            <a:picLocks noChangeAspect="1"/>
          </p:cNvPicPr>
          <p:nvPr/>
        </p:nvPicPr>
        <p:blipFill>
          <a:blip r:embed="rId3"/>
          <a:stretch>
            <a:fillRect/>
          </a:stretch>
        </p:blipFill>
        <p:spPr>
          <a:xfrm>
            <a:off x="-91977" y="3226037"/>
            <a:ext cx="12375953" cy="3352564"/>
          </a:xfrm>
          <a:prstGeom prst="rect">
            <a:avLst/>
          </a:prstGeom>
        </p:spPr>
      </p:pic>
      <p:sp>
        <p:nvSpPr>
          <p:cNvPr id="3" name="Content Placeholder 2"/>
          <p:cNvSpPr>
            <a:spLocks noGrp="1"/>
          </p:cNvSpPr>
          <p:nvPr>
            <p:ph idx="1"/>
          </p:nvPr>
        </p:nvSpPr>
        <p:spPr>
          <a:xfrm>
            <a:off x="838200" y="3730625"/>
            <a:ext cx="10515600" cy="2085975"/>
          </a:xfrm>
        </p:spPr>
        <p:txBody>
          <a:bodyPr/>
          <a:lstStyle/>
          <a:p>
            <a:r>
              <a:rPr lang="en-CA" b="1" dirty="0" smtClean="0"/>
              <a:t>GUI will be similar to Earlier Skyrim and Assassin’s Creed: Origins</a:t>
            </a:r>
          </a:p>
          <a:p>
            <a:r>
              <a:rPr lang="en-CA" b="1" dirty="0" smtClean="0"/>
              <a:t>Gameplay elements similar to Assassin’s creed, Styx &amp; </a:t>
            </a:r>
            <a:r>
              <a:rPr lang="en-CA" b="1" dirty="0" err="1" smtClean="0"/>
              <a:t>Witcher</a:t>
            </a:r>
            <a:endParaRPr lang="en-CA" b="1" dirty="0" smtClean="0"/>
          </a:p>
          <a:p>
            <a:r>
              <a:rPr lang="en-CA" b="1" dirty="0" smtClean="0"/>
              <a:t>Story elements will feel more like Elder Scrolls</a:t>
            </a:r>
          </a:p>
          <a:p>
            <a:r>
              <a:rPr lang="en-CA" b="1" dirty="0" smtClean="0"/>
              <a:t>Different playstyles with Magic, Stealth and Combat</a:t>
            </a:r>
          </a:p>
          <a:p>
            <a:endParaRPr lang="en-CA" dirty="0"/>
          </a:p>
        </p:txBody>
      </p:sp>
    </p:spTree>
    <p:extLst>
      <p:ext uri="{BB962C8B-B14F-4D97-AF65-F5344CB8AC3E}">
        <p14:creationId xmlns:p14="http://schemas.microsoft.com/office/powerpoint/2010/main" val="42629095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pic>
        <p:nvPicPr>
          <p:cNvPr id="4" name="Picture 3"/>
          <p:cNvPicPr>
            <a:picLocks noChangeAspect="1"/>
          </p:cNvPicPr>
          <p:nvPr/>
        </p:nvPicPr>
        <p:blipFill>
          <a:blip r:embed="rId3"/>
          <a:stretch>
            <a:fillRect/>
          </a:stretch>
        </p:blipFill>
        <p:spPr>
          <a:xfrm>
            <a:off x="0" y="-1"/>
            <a:ext cx="12192000" cy="6858001"/>
          </a:xfrm>
          <a:prstGeom prst="rect">
            <a:avLst/>
          </a:prstGeom>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03700" y="2193925"/>
            <a:ext cx="3010554" cy="4351338"/>
          </a:xfrm>
          <a:effectLst>
            <a:innerShdw blurRad="63500" dist="50800" dir="10800000">
              <a:prstClr val="black">
                <a:alpha val="50000"/>
              </a:prstClr>
            </a:innerShdw>
          </a:effectLst>
        </p:spPr>
      </p:pic>
      <p:sp>
        <p:nvSpPr>
          <p:cNvPr id="10" name="Rectangle 9"/>
          <p:cNvSpPr/>
          <p:nvPr/>
        </p:nvSpPr>
        <p:spPr>
          <a:xfrm>
            <a:off x="0" y="5727700"/>
            <a:ext cx="12192000" cy="1130300"/>
          </a:xfrm>
          <a:prstGeom prst="rect">
            <a:avLst/>
          </a:prstGeom>
          <a:solidFill>
            <a:schemeClr val="accent2">
              <a:lumMod val="50000"/>
            </a:schemeClr>
          </a:solidFill>
          <a:ln w="7620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3905577" y="5613400"/>
            <a:ext cx="3606800" cy="1244600"/>
          </a:xfrm>
          <a:prstGeom prst="roundRect">
            <a:avLst/>
          </a:prstGeom>
          <a:solidFill>
            <a:schemeClr val="accent4">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p:cNvPicPr>
            <a:picLocks noChangeAspect="1"/>
          </p:cNvPicPr>
          <p:nvPr/>
        </p:nvPicPr>
        <p:blipFill>
          <a:blip r:embed="rId5" cstate="print"/>
          <a:stretch>
            <a:fillRect/>
          </a:stretch>
        </p:blipFill>
        <p:spPr>
          <a:xfrm>
            <a:off x="2511766" y="5814083"/>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cstate="print"/>
          <a:stretch>
            <a:fillRect/>
          </a:stretch>
        </p:blipFill>
        <p:spPr>
          <a:xfrm>
            <a:off x="3004917" y="6067691"/>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cstate="print"/>
          <a:stretch>
            <a:fillRect/>
          </a:stretch>
        </p:blipFill>
        <p:spPr>
          <a:xfrm>
            <a:off x="2054761" y="6070427"/>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5" cstate="print"/>
          <a:stretch>
            <a:fillRect/>
          </a:stretch>
        </p:blipFill>
        <p:spPr>
          <a:xfrm>
            <a:off x="2506686" y="6331266"/>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cstate="print"/>
          <a:stretch>
            <a:fillRect/>
          </a:stretch>
        </p:blipFill>
        <p:spPr>
          <a:xfrm>
            <a:off x="8188666" y="5826783"/>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print"/>
          <a:stretch>
            <a:fillRect/>
          </a:stretch>
        </p:blipFill>
        <p:spPr>
          <a:xfrm>
            <a:off x="8625546" y="6094459"/>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5" cstate="print"/>
          <a:stretch>
            <a:fillRect/>
          </a:stretch>
        </p:blipFill>
        <p:spPr>
          <a:xfrm>
            <a:off x="7759797" y="6083127"/>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cstate="print"/>
          <a:stretch>
            <a:fillRect/>
          </a:stretch>
        </p:blipFill>
        <p:spPr>
          <a:xfrm>
            <a:off x="8183586" y="6343966"/>
            <a:ext cx="406838" cy="3616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4" descr="Image result for Minimap"/>
          <p:cNvPicPr>
            <a:picLocks noChangeAspect="1" noChangeArrowheads="1"/>
          </p:cNvPicPr>
          <p:nvPr/>
        </p:nvPicPr>
        <p:blipFill>
          <a:blip r:embed="rId6"/>
          <a:srcRect/>
          <a:stretch>
            <a:fillRect/>
          </a:stretch>
        </p:blipFill>
        <p:spPr bwMode="auto">
          <a:xfrm>
            <a:off x="4197350" y="5722958"/>
            <a:ext cx="3022600" cy="1024873"/>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8198" name="Picture 6" descr="Image result for backpack icon"/>
          <p:cNvPicPr>
            <a:picLocks noChangeAspect="1" noChangeArrowheads="1"/>
          </p:cNvPicPr>
          <p:nvPr/>
        </p:nvPicPr>
        <p:blipFill>
          <a:blip r:embed="rId7"/>
          <a:srcRect/>
          <a:stretch>
            <a:fillRect/>
          </a:stretch>
        </p:blipFill>
        <p:spPr bwMode="auto">
          <a:xfrm>
            <a:off x="183711" y="5870967"/>
            <a:ext cx="995346" cy="79712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8200" name="AutoShape 8" descr="Image result for map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2" name="AutoShape 10" descr="Image result for map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4" name="AutoShape 12" descr="Image result for map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6" name="AutoShape 14" descr="Image result for map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8" name="AutoShape 16" descr="Image result for map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10" name="Picture 18" descr="Image result for knight icon"/>
          <p:cNvPicPr>
            <a:picLocks noChangeAspect="1" noChangeArrowheads="1"/>
          </p:cNvPicPr>
          <p:nvPr/>
        </p:nvPicPr>
        <p:blipFill>
          <a:blip r:embed="rId8" cstate="print"/>
          <a:srcRect t="5513" b="10021"/>
          <a:stretch>
            <a:fillRect/>
          </a:stretch>
        </p:blipFill>
        <p:spPr bwMode="auto">
          <a:xfrm>
            <a:off x="11211951" y="5937355"/>
            <a:ext cx="762485" cy="695562"/>
          </a:xfrm>
          <a:prstGeom prst="roundRect">
            <a:avLst>
              <a:gd name="adj" fmla="val 21505"/>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5" name="TextBox 24"/>
          <p:cNvSpPr txBox="1"/>
          <p:nvPr/>
        </p:nvSpPr>
        <p:spPr>
          <a:xfrm>
            <a:off x="647114" y="422031"/>
            <a:ext cx="3883051" cy="523220"/>
          </a:xfrm>
          <a:prstGeom prst="rect">
            <a:avLst/>
          </a:prstGeom>
          <a:noFill/>
        </p:spPr>
        <p:txBody>
          <a:bodyPr wrap="none" rtlCol="0">
            <a:spAutoFit/>
          </a:bodyPr>
          <a:lstStyle/>
          <a:p>
            <a:r>
              <a:rPr lang="en-US" sz="2800" b="1" dirty="0" smtClean="0">
                <a:solidFill>
                  <a:srgbClr val="FFFF00"/>
                </a:solidFill>
              </a:rPr>
              <a:t>Find the Secret doorway</a:t>
            </a:r>
            <a:endParaRPr lang="en-US" sz="2800" b="1" dirty="0">
              <a:solidFill>
                <a:srgbClr val="FFFF00"/>
              </a:solidFill>
            </a:endParaRPr>
          </a:p>
        </p:txBody>
      </p:sp>
      <p:sp>
        <p:nvSpPr>
          <p:cNvPr id="26" name="Oval 25"/>
          <p:cNvSpPr/>
          <p:nvPr/>
        </p:nvSpPr>
        <p:spPr>
          <a:xfrm>
            <a:off x="168812" y="422031"/>
            <a:ext cx="436098" cy="464234"/>
          </a:xfrm>
          <a:prstGeom prst="ellipse">
            <a:avLst/>
          </a:prstGeom>
          <a:solidFill>
            <a:srgbClr val="FFC000"/>
          </a:solidFill>
          <a:ln w="38100">
            <a:solidFill>
              <a:srgbClr val="FFFF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hevron 26"/>
          <p:cNvSpPr/>
          <p:nvPr/>
        </p:nvSpPr>
        <p:spPr>
          <a:xfrm rot="5400000">
            <a:off x="11015003" y="450168"/>
            <a:ext cx="858127" cy="689317"/>
          </a:xfrm>
          <a:prstGeom prst="chevron">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11197883" y="633047"/>
            <a:ext cx="495649" cy="461665"/>
          </a:xfrm>
          <a:prstGeom prst="rect">
            <a:avLst/>
          </a:prstGeom>
          <a:noFill/>
        </p:spPr>
        <p:txBody>
          <a:bodyPr wrap="none" rtlCol="0">
            <a:spAutoFit/>
          </a:bodyPr>
          <a:lstStyle/>
          <a:p>
            <a:r>
              <a:rPr lang="en-US" sz="2400" b="1" dirty="0" smtClean="0"/>
              <a:t>12</a:t>
            </a:r>
            <a:endParaRPr lang="en-US" sz="2400" b="1" dirty="0"/>
          </a:p>
        </p:txBody>
      </p:sp>
    </p:spTree>
    <p:extLst>
      <p:ext uri="{BB962C8B-B14F-4D97-AF65-F5344CB8AC3E}">
        <p14:creationId xmlns:p14="http://schemas.microsoft.com/office/powerpoint/2010/main" val="4168551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858000"/>
          </a:xfrm>
          <a:prstGeom prst="rect">
            <a:avLst/>
          </a:prstGeom>
        </p:spPr>
      </p:pic>
      <p:sp>
        <p:nvSpPr>
          <p:cNvPr id="2" name="Title 1"/>
          <p:cNvSpPr>
            <a:spLocks noGrp="1"/>
          </p:cNvSpPr>
          <p:nvPr>
            <p:ph type="title"/>
          </p:nvPr>
        </p:nvSpPr>
        <p:spPr/>
        <p:txBody>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Additional Information</a:t>
            </a:r>
            <a:endParaRPr lang="en-CA" dirty="0"/>
          </a:p>
        </p:txBody>
      </p:sp>
      <p:pic>
        <p:nvPicPr>
          <p:cNvPr id="5" name="Picture 4"/>
          <p:cNvPicPr>
            <a:picLocks noChangeAspect="1"/>
          </p:cNvPicPr>
          <p:nvPr/>
        </p:nvPicPr>
        <p:blipFill>
          <a:blip r:embed="rId4"/>
          <a:stretch>
            <a:fillRect/>
          </a:stretch>
        </p:blipFill>
        <p:spPr>
          <a:xfrm>
            <a:off x="0" y="1450075"/>
            <a:ext cx="12192000" cy="2291931"/>
          </a:xfrm>
          <a:prstGeom prst="rect">
            <a:avLst/>
          </a:prstGeom>
        </p:spPr>
      </p:pic>
      <p:sp>
        <p:nvSpPr>
          <p:cNvPr id="3" name="Content Placeholder 2"/>
          <p:cNvSpPr>
            <a:spLocks noGrp="1"/>
          </p:cNvSpPr>
          <p:nvPr>
            <p:ph idx="1"/>
          </p:nvPr>
        </p:nvSpPr>
        <p:spPr>
          <a:xfrm>
            <a:off x="795997" y="1818443"/>
            <a:ext cx="10515600" cy="1770063"/>
          </a:xfrm>
        </p:spPr>
        <p:txBody>
          <a:bodyPr/>
          <a:lstStyle/>
          <a:p>
            <a:r>
              <a:rPr lang="en-CA" b="1" dirty="0" smtClean="0"/>
              <a:t>PS4/PRO, XBOX ONE/X, PC</a:t>
            </a:r>
          </a:p>
          <a:p>
            <a:r>
              <a:rPr lang="en-CA" b="1" dirty="0" smtClean="0"/>
              <a:t>A game more for serious gamers but easy for newcomers to learn</a:t>
            </a:r>
          </a:p>
          <a:p>
            <a:r>
              <a:rPr lang="en-CA" b="1" dirty="0" smtClean="0"/>
              <a:t>Rating T (Teens)</a:t>
            </a:r>
          </a:p>
        </p:txBody>
      </p:sp>
      <p:pic>
        <p:nvPicPr>
          <p:cNvPr id="7170" name="Picture 2" descr="Image result for ps4 transparent background"/>
          <p:cNvPicPr>
            <a:picLocks noChangeAspect="1" noChangeArrowheads="1"/>
          </p:cNvPicPr>
          <p:nvPr/>
        </p:nvPicPr>
        <p:blipFill>
          <a:blip r:embed="rId5"/>
          <a:srcRect/>
          <a:stretch>
            <a:fillRect/>
          </a:stretch>
        </p:blipFill>
        <p:spPr bwMode="auto">
          <a:xfrm>
            <a:off x="7807569" y="4055584"/>
            <a:ext cx="4835428" cy="2802416"/>
          </a:xfrm>
          <a:prstGeom prst="rect">
            <a:avLst/>
          </a:prstGeom>
          <a:noFill/>
        </p:spPr>
      </p:pic>
      <p:pic>
        <p:nvPicPr>
          <p:cNvPr id="7172" name="Picture 4" descr="Image result for xbox one transparent background"/>
          <p:cNvPicPr>
            <a:picLocks noChangeAspect="1" noChangeArrowheads="1"/>
          </p:cNvPicPr>
          <p:nvPr/>
        </p:nvPicPr>
        <p:blipFill>
          <a:blip r:embed="rId6"/>
          <a:srcRect/>
          <a:stretch>
            <a:fillRect/>
          </a:stretch>
        </p:blipFill>
        <p:spPr bwMode="auto">
          <a:xfrm>
            <a:off x="5302921" y="3826412"/>
            <a:ext cx="4109487" cy="3031588"/>
          </a:xfrm>
          <a:prstGeom prst="rect">
            <a:avLst/>
          </a:prstGeom>
          <a:noFill/>
        </p:spPr>
      </p:pic>
      <p:pic>
        <p:nvPicPr>
          <p:cNvPr id="7174" name="Picture 6" descr="Image result for PC transparent background"/>
          <p:cNvPicPr>
            <a:picLocks noChangeAspect="1" noChangeArrowheads="1"/>
          </p:cNvPicPr>
          <p:nvPr/>
        </p:nvPicPr>
        <p:blipFill>
          <a:blip r:embed="rId7" cstate="print"/>
          <a:srcRect/>
          <a:stretch>
            <a:fillRect/>
          </a:stretch>
        </p:blipFill>
        <p:spPr bwMode="auto">
          <a:xfrm>
            <a:off x="3140667" y="4491474"/>
            <a:ext cx="1843069" cy="2148811"/>
          </a:xfrm>
          <a:prstGeom prst="rect">
            <a:avLst/>
          </a:prstGeom>
          <a:noFill/>
        </p:spPr>
      </p:pic>
      <p:pic>
        <p:nvPicPr>
          <p:cNvPr id="7176" name="Picture 8" descr="Image result for esrb t logo"/>
          <p:cNvPicPr>
            <a:picLocks noChangeAspect="1" noChangeArrowheads="1"/>
          </p:cNvPicPr>
          <p:nvPr/>
        </p:nvPicPr>
        <p:blipFill>
          <a:blip r:embed="rId8" cstate="print"/>
          <a:srcRect/>
          <a:stretch>
            <a:fillRect/>
          </a:stretch>
        </p:blipFill>
        <p:spPr bwMode="auto">
          <a:xfrm>
            <a:off x="427179" y="4239510"/>
            <a:ext cx="1721329" cy="2402114"/>
          </a:xfrm>
          <a:prstGeom prst="rect">
            <a:avLst/>
          </a:prstGeom>
          <a:noFill/>
        </p:spPr>
      </p:pic>
    </p:spTree>
    <p:extLst>
      <p:ext uri="{BB962C8B-B14F-4D97-AF65-F5344CB8AC3E}">
        <p14:creationId xmlns:p14="http://schemas.microsoft.com/office/powerpoint/2010/main" val="21452431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1999" cy="6858000"/>
          </a:xfrm>
          <a:prstGeom prst="rect">
            <a:avLst/>
          </a:prstGeom>
        </p:spPr>
      </p:pic>
      <p:sp>
        <p:nvSpPr>
          <p:cNvPr id="2" name="Title 1"/>
          <p:cNvSpPr>
            <a:spLocks noGrp="1"/>
          </p:cNvSpPr>
          <p:nvPr>
            <p:ph type="title"/>
          </p:nvPr>
        </p:nvSpPr>
        <p:spPr/>
        <p:txBody>
          <a:bodyPr/>
          <a:lstStyle/>
          <a:p>
            <a:pPr algn="ctr"/>
            <a:r>
              <a:rPr lang="en-US" sz="66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effectLst>
                  <a:glow rad="101600">
                    <a:srgbClr val="ED7D31">
                      <a:satMod val="175000"/>
                      <a:alpha val="40000"/>
                    </a:srgbClr>
                  </a:glow>
                </a:effectLst>
                <a:latin typeface="Monotype Corsiva" panose="03010101010201010101" pitchFamily="66" charset="0"/>
              </a:rPr>
              <a:t>Selling Points</a:t>
            </a:r>
            <a:endParaRPr lang="en-CA" dirty="0"/>
          </a:p>
        </p:txBody>
      </p:sp>
      <p:pic>
        <p:nvPicPr>
          <p:cNvPr id="5" name="Picture 4"/>
          <p:cNvPicPr>
            <a:picLocks noChangeAspect="1"/>
          </p:cNvPicPr>
          <p:nvPr/>
        </p:nvPicPr>
        <p:blipFill>
          <a:blip r:embed="rId3"/>
          <a:stretch>
            <a:fillRect/>
          </a:stretch>
        </p:blipFill>
        <p:spPr>
          <a:xfrm>
            <a:off x="-91979" y="3623542"/>
            <a:ext cx="12375953" cy="2790675"/>
          </a:xfrm>
          <a:prstGeom prst="rect">
            <a:avLst/>
          </a:prstGeom>
        </p:spPr>
      </p:pic>
      <p:sp>
        <p:nvSpPr>
          <p:cNvPr id="3" name="Content Placeholder 2"/>
          <p:cNvSpPr>
            <a:spLocks noGrp="1"/>
          </p:cNvSpPr>
          <p:nvPr>
            <p:ph idx="1"/>
          </p:nvPr>
        </p:nvSpPr>
        <p:spPr>
          <a:xfrm>
            <a:off x="838200" y="3860799"/>
            <a:ext cx="10515600" cy="2316163"/>
          </a:xfrm>
        </p:spPr>
        <p:txBody>
          <a:bodyPr/>
          <a:lstStyle/>
          <a:p>
            <a:r>
              <a:rPr lang="en-CA" b="1" dirty="0" smtClean="0"/>
              <a:t>Open world RPG’s are making good business in the industry</a:t>
            </a:r>
          </a:p>
          <a:p>
            <a:r>
              <a:rPr lang="en-CA" b="1" dirty="0" smtClean="0"/>
              <a:t>Deep story to delve into and plenty of side quests will offer more for the player to do eve after beating the main story</a:t>
            </a:r>
          </a:p>
          <a:p>
            <a:r>
              <a:rPr lang="en-CA" b="1" dirty="0" smtClean="0"/>
              <a:t>Options of Stealth, Magic and Combat offer a wide range of different playstyles</a:t>
            </a:r>
          </a:p>
          <a:p>
            <a:endParaRPr lang="en-CA" dirty="0"/>
          </a:p>
        </p:txBody>
      </p:sp>
    </p:spTree>
    <p:extLst>
      <p:ext uri="{BB962C8B-B14F-4D97-AF65-F5344CB8AC3E}">
        <p14:creationId xmlns:p14="http://schemas.microsoft.com/office/powerpoint/2010/main" val="9835729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533</TotalTime>
  <Words>491</Words>
  <Application>Microsoft Office PowerPoint</Application>
  <PresentationFormat>Widescreen</PresentationFormat>
  <Paragraphs>49</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Arial</vt:lpstr>
      <vt:lpstr>Brush Script MT</vt:lpstr>
      <vt:lpstr>Calibri</vt:lpstr>
      <vt:lpstr>Calibri Light</vt:lpstr>
      <vt:lpstr>French Script MT</vt:lpstr>
      <vt:lpstr>Monotype Corsiva</vt:lpstr>
      <vt:lpstr>Office Theme</vt:lpstr>
      <vt:lpstr>PowerPoint Presentation</vt:lpstr>
      <vt:lpstr>PowerPoint Presentation</vt:lpstr>
      <vt:lpstr>High Concept</vt:lpstr>
      <vt:lpstr>Story </vt:lpstr>
      <vt:lpstr>Objectives</vt:lpstr>
      <vt:lpstr>Gameplay</vt:lpstr>
      <vt:lpstr>PowerPoint Presentation</vt:lpstr>
      <vt:lpstr>Additional Information</vt:lpstr>
      <vt:lpstr>Selling Points</vt:lpstr>
      <vt:lpstr>Requirements</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Rampersad</dc:creator>
  <cp:lastModifiedBy>Dylan Rampersad</cp:lastModifiedBy>
  <cp:revision>32</cp:revision>
  <dcterms:created xsi:type="dcterms:W3CDTF">2018-10-23T18:18:47Z</dcterms:created>
  <dcterms:modified xsi:type="dcterms:W3CDTF">2018-10-29T16:16:24Z</dcterms:modified>
</cp:coreProperties>
</file>